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9" r:id="rId2"/>
    <p:sldId id="410" r:id="rId3"/>
    <p:sldId id="411" r:id="rId4"/>
    <p:sldId id="457" r:id="rId5"/>
    <p:sldId id="414" r:id="rId6"/>
    <p:sldId id="438" r:id="rId7"/>
    <p:sldId id="458" r:id="rId8"/>
    <p:sldId id="440" r:id="rId9"/>
    <p:sldId id="452" r:id="rId10"/>
    <p:sldId id="460" r:id="rId11"/>
    <p:sldId id="461" r:id="rId12"/>
    <p:sldId id="442" r:id="rId13"/>
    <p:sldId id="453" r:id="rId14"/>
    <p:sldId id="436" r:id="rId15"/>
    <p:sldId id="451" r:id="rId16"/>
    <p:sldId id="443" r:id="rId17"/>
    <p:sldId id="444" r:id="rId18"/>
    <p:sldId id="445" r:id="rId19"/>
    <p:sldId id="462" r:id="rId20"/>
    <p:sldId id="459" r:id="rId21"/>
    <p:sldId id="415" r:id="rId22"/>
    <p:sldId id="447" r:id="rId23"/>
    <p:sldId id="448" r:id="rId24"/>
    <p:sldId id="449" r:id="rId25"/>
    <p:sldId id="463" r:id="rId26"/>
    <p:sldId id="42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02" autoAdjust="0"/>
  </p:normalViewPr>
  <p:slideViewPr>
    <p:cSldViewPr snapToGrid="0">
      <p:cViewPr varScale="1">
        <p:scale>
          <a:sx n="54" d="100"/>
          <a:sy n="54" d="100"/>
        </p:scale>
        <p:origin x="3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135CF-0B19-41F4-A3EC-8E4BE4817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11445E-0499-4E9A-B989-B54F2941B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243DC3-39A1-401B-9101-EF26EF44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8AE99-026C-4DE7-895B-9308563B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3C12-3333-41A3-9220-9A227E9C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7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A1C19-10A7-4223-B9EE-CCFFB27A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A56A73-E218-4778-B285-D8C62B07D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8F2F0-8684-434A-B334-FC1EDAD7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9B32D-54EC-4F50-9622-D33DDA2D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41B29-FCAA-4224-9084-6C351E2B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2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B90781-F317-4905-B236-D4AAA6AB9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D15404-6296-4663-B928-79E31F366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C33A6-3D9E-4DE2-8FB9-49EEF4B8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F9547-3530-4694-9A57-4FD68D76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8BF4E-BA62-4F8D-8212-287360BD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99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643340"/>
      </p:ext>
    </p:extLst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3631-1C83-482E-8FC2-DE56B560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61897-6EAC-4FBC-A40D-F93E03E9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619DC-9826-44AC-9E6A-46ADA945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92B84-FC8F-4EB1-B867-4121F954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57AEB-2B6E-44B3-B3F5-592B1269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484E6-B64E-4BAF-B1E7-9AE812D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DBD68-A0BD-4E87-AA28-370335BAF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8CD3A-74D8-475D-8186-ED3A324A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C54AF2-BA18-4009-B1BE-F8F29657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0FF70C-71DC-4338-B64D-C291AFE5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7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0E2B9-566B-4BCB-9A6A-2A92FC2C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ED607B-F5A1-4625-B9D8-FBED8D36D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EB6A30-A606-44E9-AB74-D7EC29A7D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87D1A-784F-4795-A91C-167A8E4C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1506C9-9CE7-488E-BCA9-0898DD05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A37E86-8369-4E20-9BAB-5BB8EC5B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3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5D9D-70C1-4292-9F93-0DCB26CC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722C3C-F974-4049-9534-E1D8517CC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C4259-21D2-4291-B569-187592A54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BCB1D4-7FA4-4B2C-B969-E9AD506DF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8048A9-FD94-4A50-8300-9C3774893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A159DA-27CD-49D8-B009-48B218FB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DCCD2F-450B-4D5D-B3EC-44B5FB52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7CB3A5-CFE4-4B61-AF3D-458B801A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1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73A19-803B-45A0-B341-DA244FCF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500EA9-A3B4-4E83-BBDF-5FD9FE8E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A8C047-CF77-436D-86FF-8E51572C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171428-4F32-4A04-ACED-74AEFDA6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4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E5BB63-5E34-4153-838E-3C0F3432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7A288C-8F58-4BE1-8253-3AF8283A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FB866C-E402-48B6-86BC-BE0633F8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16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6264A-1BB2-4E4B-A201-7CDDB874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FE12A-6E42-4582-A619-41264218D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F52053-2C5F-4F96-8636-E14A2CD2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5D1FCD-F16A-4A55-8FFF-DDF67073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1B109-D336-4511-BE13-C2E774B4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7C9BF1-218D-4C9B-9B6F-F0C025AA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9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192A0-396E-44F4-A766-A854727C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758633-E4F7-406D-88BB-4A98D2EEE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549B4-8F03-4B9C-986C-841C8D409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EE242-B4D2-4169-A941-43593BF8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B764E3-C7BF-475B-9CB0-9788B6E7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A87E1B-6A16-4434-A532-21B1A5BC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5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BCAECE-CC96-4D51-AACB-22655293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0601A-7F6C-4929-A988-711F3A979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D8754-E3B3-451E-9801-7D4A80D61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33C2-58DA-4A1E-A2A7-49834A45AF6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BA40F-EFD7-43DE-BF93-55EBB008C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E11A1-5C9A-4846-8603-5CFEF512E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CB61-4797-4431-BFDC-E0DE2BF1E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1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255"/>
            <a:ext cx="12384405" cy="6936105"/>
            <a:chOff x="0" y="-13"/>
            <a:chExt cx="19503" cy="10923"/>
          </a:xfrm>
        </p:grpSpPr>
        <p:sp>
          <p:nvSpPr>
            <p:cNvPr id="2050" name="等腰三角形 6"/>
            <p:cNvSpPr>
              <a:spLocks noChangeArrowheads="1"/>
            </p:cNvSpPr>
            <p:nvPr/>
          </p:nvSpPr>
          <p:spPr bwMode="auto">
            <a:xfrm rot="16200000">
              <a:off x="11492" y="2837"/>
              <a:ext cx="10314" cy="5077"/>
            </a:xfrm>
            <a:prstGeom prst="triangle">
              <a:avLst>
                <a:gd name="adj" fmla="val 50000"/>
              </a:avLst>
            </a:prstGeom>
            <a:solidFill>
              <a:srgbClr val="1C4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3" name="直接连接符 15"/>
            <p:cNvSpPr>
              <a:spLocks noChangeAspect="1" noChangeShapeType="1"/>
            </p:cNvSpPr>
            <p:nvPr/>
          </p:nvSpPr>
          <p:spPr bwMode="auto">
            <a:xfrm flipH="1">
              <a:off x="14531" y="535"/>
              <a:ext cx="4767" cy="4844"/>
            </a:xfrm>
            <a:prstGeom prst="line">
              <a:avLst/>
            </a:prstGeom>
            <a:noFill/>
            <a:ln w="6350">
              <a:solidFill>
                <a:srgbClr val="F2F2F2">
                  <a:alpha val="69019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" name="直接连接符 16"/>
            <p:cNvSpPr>
              <a:spLocks noChangeAspect="1" noChangeShapeType="1"/>
            </p:cNvSpPr>
            <p:nvPr/>
          </p:nvSpPr>
          <p:spPr bwMode="auto">
            <a:xfrm>
              <a:off x="14545" y="5382"/>
              <a:ext cx="4767" cy="4844"/>
            </a:xfrm>
            <a:prstGeom prst="line">
              <a:avLst/>
            </a:prstGeom>
            <a:noFill/>
            <a:ln w="6350">
              <a:solidFill>
                <a:srgbClr val="F2F2F2">
                  <a:alpha val="69019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" name="直接连接符 22"/>
            <p:cNvSpPr>
              <a:spLocks noChangeAspect="1" noChangeShapeType="1"/>
            </p:cNvSpPr>
            <p:nvPr/>
          </p:nvSpPr>
          <p:spPr bwMode="auto">
            <a:xfrm rot="16200000" flipH="1">
              <a:off x="8327" y="-54"/>
              <a:ext cx="5385" cy="5468"/>
            </a:xfrm>
            <a:prstGeom prst="line">
              <a:avLst/>
            </a:prstGeom>
            <a:noFill/>
            <a:ln w="6350">
              <a:solidFill>
                <a:schemeClr val="bg2">
                  <a:lumMod val="85000"/>
                </a:scheme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" name="直接连接符 23"/>
            <p:cNvSpPr>
              <a:spLocks noChangeAspect="1" noChangeShapeType="1"/>
            </p:cNvSpPr>
            <p:nvPr/>
          </p:nvSpPr>
          <p:spPr bwMode="auto">
            <a:xfrm rot="16200000" flipH="1">
              <a:off x="8038" y="-53"/>
              <a:ext cx="5383" cy="5470"/>
            </a:xfrm>
            <a:prstGeom prst="line">
              <a:avLst/>
            </a:prstGeom>
            <a:noFill/>
            <a:ln w="6350">
              <a:solidFill>
                <a:srgbClr val="1C4F9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直接连接符 24"/>
            <p:cNvSpPr>
              <a:spLocks noChangeAspect="1" noChangeShapeType="1"/>
            </p:cNvSpPr>
            <p:nvPr/>
          </p:nvSpPr>
          <p:spPr bwMode="auto">
            <a:xfrm rot="5400000">
              <a:off x="8166" y="5328"/>
              <a:ext cx="5539" cy="5625"/>
            </a:xfrm>
            <a:prstGeom prst="line">
              <a:avLst/>
            </a:prstGeom>
            <a:noFill/>
            <a:ln w="6350">
              <a:solidFill>
                <a:schemeClr val="bg2">
                  <a:lumMod val="85000"/>
                </a:scheme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" name="直接连接符 25"/>
            <p:cNvSpPr>
              <a:spLocks noChangeAspect="1" noChangeShapeType="1"/>
            </p:cNvSpPr>
            <p:nvPr/>
          </p:nvSpPr>
          <p:spPr bwMode="auto">
            <a:xfrm rot="5400000">
              <a:off x="7933" y="5328"/>
              <a:ext cx="5500" cy="5588"/>
            </a:xfrm>
            <a:prstGeom prst="line">
              <a:avLst/>
            </a:prstGeom>
            <a:noFill/>
            <a:ln w="6350">
              <a:solidFill>
                <a:srgbClr val="1C4F9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" t="1727" r="135" b="22831"/>
            <a:stretch/>
          </p:blipFill>
          <p:spPr>
            <a:xfrm>
              <a:off x="8859" y="5477"/>
              <a:ext cx="10287" cy="5243"/>
            </a:xfrm>
            <a:prstGeom prst="triangle">
              <a:avLst>
                <a:gd name="adj" fmla="val 50005"/>
              </a:avLst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t="17021" r="16014" b="52680"/>
            <a:stretch/>
          </p:blipFill>
          <p:spPr>
            <a:xfrm flipV="1">
              <a:off x="8601" y="0"/>
              <a:ext cx="10679" cy="5370"/>
            </a:xfrm>
            <a:prstGeom prst="triangle">
              <a:avLst>
                <a:gd name="adj" fmla="val 50356"/>
              </a:avLst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842" y="3720"/>
              <a:ext cx="11618" cy="4454"/>
              <a:chOff x="822" y="3781"/>
              <a:chExt cx="11618" cy="4454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822" y="3781"/>
                <a:ext cx="11618" cy="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600" b="1" dirty="0">
                    <a:solidFill>
                      <a:srgbClr val="1C4F90"/>
                    </a:solidFill>
                    <a:latin typeface="思源宋体" panose="02020400000000000000" charset="-122"/>
                    <a:ea typeface="思源宋体" panose="02020400000000000000" charset="-122"/>
                  </a:rPr>
                  <a:t>人工智能实验四</a:t>
                </a:r>
              </a:p>
            </p:txBody>
          </p:sp>
          <p:sp>
            <p:nvSpPr>
              <p:cNvPr id="29" name="文本框 28"/>
              <p:cNvSpPr txBox="1"/>
              <p:nvPr userDrawn="1"/>
            </p:nvSpPr>
            <p:spPr>
              <a:xfrm>
                <a:off x="1320" y="7699"/>
                <a:ext cx="7204" cy="536"/>
              </a:xfrm>
              <a:prstGeom prst="roundRect">
                <a:avLst/>
              </a:prstGeom>
              <a:solidFill>
                <a:srgbClr val="1C4F9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答辩人：叶毓祺 卢晓雅 王宇亭 李皓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(</a:t>
                </a:r>
                <a:r>
                  <a:rPr lang="en-US" altLang="zh-CN" sz="1400" b="1" dirty="0" err="1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Aoer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战队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)</a:t>
                </a:r>
                <a:endParaRPr lang="zh-CN" altLang="en-US" sz="1400" b="1" dirty="0">
                  <a:solidFill>
                    <a:schemeClr val="bg1"/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文本框 29"/>
              <p:cNvSpPr txBox="1"/>
              <p:nvPr userDrawn="1"/>
            </p:nvSpPr>
            <p:spPr>
              <a:xfrm>
                <a:off x="1320" y="6865"/>
                <a:ext cx="2742" cy="536"/>
              </a:xfrm>
              <a:prstGeom prst="roundRect">
                <a:avLst/>
              </a:prstGeom>
              <a:solidFill>
                <a:srgbClr val="1C4F9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指导老师：李晶晶</a:t>
                </a:r>
              </a:p>
            </p:txBody>
          </p:sp>
        </p:grpSp>
        <p:sp>
          <p:nvSpPr>
            <p:cNvPr id="14" name="直角三角形 13"/>
            <p:cNvSpPr/>
            <p:nvPr/>
          </p:nvSpPr>
          <p:spPr>
            <a:xfrm>
              <a:off x="0" y="9777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flipV="1">
              <a:off x="0" y="-12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467" y="2055"/>
              <a:ext cx="2036" cy="6651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vert="eaVert"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2">
                      <a:lumMod val="85000"/>
                      <a:alpha val="12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</a:rPr>
                <a:t>University of Electronic Science and Technology of China</a:t>
              </a:r>
              <a:endParaRPr lang="en-US" altLang="zh-CN" sz="2400" dirty="0">
                <a:solidFill>
                  <a:schemeClr val="bg2">
                    <a:lumMod val="85000"/>
                    <a:alpha val="12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25605"/>
            <a:ext cx="2226944" cy="7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632396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1.3 </a:t>
              </a:r>
              <a:r>
                <a:rPr lang="en-US" altLang="zh-CN" sz="3600" b="1" dirty="0" err="1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a</a:t>
              </a:r>
              <a:r>
                <a:rPr lang="en-US" altLang="zh-CN" sz="3600" b="1" dirty="0" err="1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ll_cost</a:t>
              </a:r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比例设置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8" name="文本框 99">
            <a:extLst>
              <a:ext uri="{FF2B5EF4-FFF2-40B4-BE49-F238E27FC236}">
                <a16:creationId xmlns:a16="http://schemas.microsoft.com/office/drawing/2014/main" id="{897AB668-6D87-474D-9C36-93516CD42C50}"/>
              </a:ext>
            </a:extLst>
          </p:cNvPr>
          <p:cNvSpPr txBox="1"/>
          <p:nvPr/>
        </p:nvSpPr>
        <p:spPr bwMode="auto">
          <a:xfrm>
            <a:off x="1129597" y="1080498"/>
            <a:ext cx="10607904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我们又提出一个思路，即寻找最重要的一部分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加大权重，来提升模型的训练效果。经过观察，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policy_loss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value_loss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和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entropy_loss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的数量级已经被控制在相同的量级，因此我们分别在原始的权重上为不同的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项乘以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0.01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，训练相同时间，相互对战，所得效果最差的模型被修改的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项即为最重要的一个。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各组对战信息如下：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24F8C0D-4ABE-415F-898D-6B785F7B3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26062"/>
              </p:ext>
            </p:extLst>
          </p:nvPr>
        </p:nvGraphicFramePr>
        <p:xfrm>
          <a:off x="2032000" y="3330547"/>
          <a:ext cx="81279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23783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155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Loss</a:t>
                      </a:r>
                      <a:r>
                        <a:rPr lang="zh-CN" altLang="en-US" dirty="0"/>
                        <a:t>修改情况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2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self.value_cost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Slow_time</a:t>
                      </a:r>
                      <a:r>
                        <a:rPr lang="zh-CN" altLang="en-US" dirty="0"/>
                        <a:t>的实验，我们将所有组的</a:t>
                      </a:r>
                      <a:r>
                        <a:rPr lang="en-US" altLang="zh-CN" dirty="0"/>
                        <a:t>Slow_time</a:t>
                      </a:r>
                      <a:r>
                        <a:rPr lang="zh-CN" altLang="en-US" dirty="0"/>
                        <a:t>都设置为</a:t>
                      </a:r>
                      <a:r>
                        <a:rPr lang="en-US" altLang="zh-CN" dirty="0"/>
                        <a:t>0.5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reward </a:t>
                      </a:r>
                      <a:r>
                        <a:rPr lang="zh-CN" altLang="en-US" dirty="0"/>
                        <a:t>采用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9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self.policy_cost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19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self.var_beta</a:t>
                      </a:r>
                      <a:r>
                        <a:rPr lang="en-US" altLang="zh-CN" dirty="0"/>
                        <a:t> * </a:t>
                      </a:r>
                      <a:r>
                        <a:rPr lang="en-US" altLang="zh-CN" dirty="0" err="1"/>
                        <a:t>self.entropy_cost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5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不做修改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7708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25065690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632396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1.3 </a:t>
              </a:r>
              <a:r>
                <a:rPr lang="en-US" altLang="zh-CN" sz="3600" b="1" dirty="0" err="1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a</a:t>
              </a:r>
              <a:r>
                <a:rPr lang="en-US" altLang="zh-CN" sz="3600" b="1" dirty="0" err="1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ll_cost</a:t>
              </a:r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比例设置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8" name="文本框 99">
            <a:extLst>
              <a:ext uri="{FF2B5EF4-FFF2-40B4-BE49-F238E27FC236}">
                <a16:creationId xmlns:a16="http://schemas.microsoft.com/office/drawing/2014/main" id="{897AB668-6D87-474D-9C36-93516CD42C50}"/>
              </a:ext>
            </a:extLst>
          </p:cNvPr>
          <p:cNvSpPr txBox="1"/>
          <p:nvPr/>
        </p:nvSpPr>
        <p:spPr bwMode="auto">
          <a:xfrm>
            <a:off x="737937" y="1270917"/>
            <a:ext cx="5614738" cy="366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经过相同时间的训练，我们比较了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loss_a,loss_b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之间的对局结果，结果按获胜的情况排序：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policy&gt;entropy&gt;value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，这也与三者所发挥的作用有关。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对战测试结果如下：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VS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loss_b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10:0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Loss_b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VS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loss_c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 0:10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VS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Loss_c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10:0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VS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修改前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7:3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99A09E52-752A-4C7A-984A-C8C7354D0D8F}"/>
              </a:ext>
            </a:extLst>
          </p:cNvPr>
          <p:cNvGraphicFramePr>
            <a:graphicFrameLocks noGrp="1"/>
          </p:cNvGraphicFramePr>
          <p:nvPr/>
        </p:nvGraphicFramePr>
        <p:xfrm>
          <a:off x="6643078" y="1110050"/>
          <a:ext cx="481098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493">
                  <a:extLst>
                    <a:ext uri="{9D8B030D-6E8A-4147-A177-3AD203B41FA5}">
                      <a16:colId xmlns:a16="http://schemas.microsoft.com/office/drawing/2014/main" val="392378328"/>
                    </a:ext>
                  </a:extLst>
                </a:gridCol>
                <a:gridCol w="2405493">
                  <a:extLst>
                    <a:ext uri="{9D8B030D-6E8A-4147-A177-3AD203B41FA5}">
                      <a16:colId xmlns:a16="http://schemas.microsoft.com/office/drawing/2014/main" val="235715513"/>
                    </a:ext>
                  </a:extLst>
                </a:gridCol>
              </a:tblGrid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Loss</a:t>
                      </a:r>
                      <a:r>
                        <a:rPr lang="zh-CN" altLang="en-US" dirty="0"/>
                        <a:t>修改情况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29638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self.value_cost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9989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self.policy_cost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191211"/>
                  </a:ext>
                </a:extLst>
              </a:tr>
              <a:tr h="5429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self.var_beta</a:t>
                      </a:r>
                      <a:r>
                        <a:rPr lang="en-US" altLang="zh-CN" dirty="0"/>
                        <a:t> * </a:t>
                      </a:r>
                      <a:r>
                        <a:rPr lang="en-US" altLang="zh-CN" dirty="0" err="1"/>
                        <a:t>self.entropy_cost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59579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不做修改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77089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1F4CF80-32B9-EDEC-46C2-4E52D2B95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1"/>
          <a:stretch/>
        </p:blipFill>
        <p:spPr bwMode="auto">
          <a:xfrm>
            <a:off x="3617099" y="3336399"/>
            <a:ext cx="7864679" cy="3272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372343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418796" y="0"/>
            <a:ext cx="632396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1.3 </a:t>
              </a:r>
              <a:r>
                <a:rPr lang="en-US" altLang="zh-CN" sz="3600" b="1" dirty="0" err="1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a</a:t>
              </a:r>
              <a:r>
                <a:rPr lang="en-US" altLang="zh-CN" sz="3600" b="1" dirty="0" err="1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ll_cost</a:t>
              </a:r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比例设置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8" name="文本框 99">
            <a:extLst>
              <a:ext uri="{FF2B5EF4-FFF2-40B4-BE49-F238E27FC236}">
                <a16:creationId xmlns:a16="http://schemas.microsoft.com/office/drawing/2014/main" id="{897AB668-6D87-474D-9C36-93516CD42C50}"/>
              </a:ext>
            </a:extLst>
          </p:cNvPr>
          <p:cNvSpPr txBox="1"/>
          <p:nvPr/>
        </p:nvSpPr>
        <p:spPr bwMode="auto">
          <a:xfrm>
            <a:off x="786063" y="1270917"/>
            <a:ext cx="5566612" cy="5219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在得到四个模型后，又将权重调小的模型和对照对比，结果发现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的模型在对战过程中几乎不出泉水，而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Loss_a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组表现反而比对照组的效果要好。经过分析，该现象出现的原因在于将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value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调小的话就相当于是剩余二者的重要性相对提升，导致二者相互拮抗的辅助作用提升，有助于模型的表现。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综合上述分析，在调整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时，为了不破坏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policy_loss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同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entropy_loss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的相互作用，权重应当一致，并在此基础上减少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value_cost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的比重。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后续模型使用以下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loss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比例：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cost_all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=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self.value_cost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* 0.01 +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self.policy_cost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+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self.var_beta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*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self.entropy_cost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99A09E52-752A-4C7A-984A-C8C7354D0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22313"/>
              </p:ext>
            </p:extLst>
          </p:nvPr>
        </p:nvGraphicFramePr>
        <p:xfrm>
          <a:off x="6594952" y="1857004"/>
          <a:ext cx="481098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493">
                  <a:extLst>
                    <a:ext uri="{9D8B030D-6E8A-4147-A177-3AD203B41FA5}">
                      <a16:colId xmlns:a16="http://schemas.microsoft.com/office/drawing/2014/main" val="392378328"/>
                    </a:ext>
                  </a:extLst>
                </a:gridCol>
                <a:gridCol w="2405493">
                  <a:extLst>
                    <a:ext uri="{9D8B030D-6E8A-4147-A177-3AD203B41FA5}">
                      <a16:colId xmlns:a16="http://schemas.microsoft.com/office/drawing/2014/main" val="235715513"/>
                    </a:ext>
                  </a:extLst>
                </a:gridCol>
              </a:tblGrid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Loss</a:t>
                      </a:r>
                      <a:r>
                        <a:rPr lang="zh-CN" altLang="en-US" dirty="0"/>
                        <a:t>修改情况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29638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self.value_cost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99892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self.policy_cost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191211"/>
                  </a:ext>
                </a:extLst>
              </a:tr>
              <a:tr h="5429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Loss_c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self.var_beta</a:t>
                      </a:r>
                      <a:r>
                        <a:rPr lang="en-US" altLang="zh-CN" dirty="0"/>
                        <a:t> * </a:t>
                      </a:r>
                      <a:r>
                        <a:rPr lang="en-US" altLang="zh-CN" dirty="0" err="1"/>
                        <a:t>self.entropy_cost</a:t>
                      </a:r>
                      <a:r>
                        <a:rPr lang="en-US" altLang="zh-CN" dirty="0"/>
                        <a:t>*0.01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59579"/>
                  </a:ext>
                </a:extLst>
              </a:tr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不做修改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7708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6BCDCD8-3639-4B99-8442-0393B950C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52" y="4414469"/>
            <a:ext cx="5056650" cy="1280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3579957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27965" y="0"/>
            <a:ext cx="1807451" cy="1410970"/>
            <a:chOff x="-249" y="-12"/>
            <a:chExt cx="1780" cy="1542"/>
          </a:xfrm>
        </p:grpSpPr>
        <p:sp>
          <p:nvSpPr>
            <p:cNvPr id="15" name="直角三角形 14"/>
            <p:cNvSpPr/>
            <p:nvPr/>
          </p:nvSpPr>
          <p:spPr>
            <a:xfrm flipV="1">
              <a:off x="0" y="-12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V="1">
              <a:off x="-249" y="148"/>
              <a:ext cx="1780" cy="1383"/>
            </a:xfrm>
            <a:prstGeom prst="rtTriangle">
              <a:avLst/>
            </a:prstGeom>
            <a:noFill/>
            <a:ln>
              <a:solidFill>
                <a:srgbClr val="DCDCD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C4F9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024506-A72A-4EB4-9422-528046C318FC}"/>
              </a:ext>
            </a:extLst>
          </p:cNvPr>
          <p:cNvSpPr txBox="1"/>
          <p:nvPr/>
        </p:nvSpPr>
        <p:spPr>
          <a:xfrm>
            <a:off x="991924" y="1661739"/>
            <a:ext cx="9869558" cy="130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关于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loss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在修改过网络架构之后，这个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loss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还是可以改进的，我们将在修改网络模型部分再进行详细讲解。</a:t>
            </a:r>
            <a:endParaRPr lang="en-US" altLang="zh-CN" sz="28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D8092D-BC8C-47D0-A14B-10E9360755AF}"/>
              </a:ext>
            </a:extLst>
          </p:cNvPr>
          <p:cNvGrpSpPr/>
          <p:nvPr/>
        </p:nvGrpSpPr>
        <p:grpSpPr>
          <a:xfrm>
            <a:off x="-418796" y="0"/>
            <a:ext cx="6323965" cy="1410970"/>
            <a:chOff x="-359" y="0"/>
            <a:chExt cx="8971" cy="222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BD620A-899B-4C72-9518-A6E0F72D5C28}"/>
                </a:ext>
              </a:extLst>
            </p:cNvPr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3" name="直角三角形 12">
                <a:extLst>
                  <a:ext uri="{FF2B5EF4-FFF2-40B4-BE49-F238E27FC236}">
                    <a16:creationId xmlns:a16="http://schemas.microsoft.com/office/drawing/2014/main" id="{9438F1FE-84E2-4A0C-85FC-76F8283E92E3}"/>
                  </a:ext>
                </a:extLst>
              </p:cNvPr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DFE045B7-1DD0-44B7-9705-2DAFB61E8624}"/>
                  </a:ext>
                </a:extLst>
              </p:cNvPr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C630E89-C7A3-40D2-B7B7-2AD8D9B3F903}"/>
                </a:ext>
              </a:extLst>
            </p:cNvPr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1.3 </a:t>
              </a:r>
              <a:r>
                <a:rPr lang="en-US" altLang="zh-CN" sz="3600" b="1" dirty="0" err="1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a</a:t>
              </a:r>
              <a:r>
                <a:rPr lang="en-US" altLang="zh-CN" sz="3600" b="1" dirty="0" err="1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ll_cost</a:t>
              </a:r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比例设置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9831953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569658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网络结构修改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34917" y="1080416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加深网络模型有两个思路：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增加</a:t>
            </a:r>
            <a:r>
              <a:rPr lang="en-US" altLang="zh-CN" dirty="0"/>
              <a:t>FC</a:t>
            </a:r>
            <a:r>
              <a:rPr lang="zh-CN" altLang="en-US" dirty="0"/>
              <a:t>的层数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增加一层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因此可以训练三个模型，如下表所示：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D1160B7-E208-42C3-A881-E461B2AF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38082"/>
              </p:ext>
            </p:extLst>
          </p:nvPr>
        </p:nvGraphicFramePr>
        <p:xfrm>
          <a:off x="2032000" y="3096159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21291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89039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88698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修改情况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38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对照组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保持原有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训练时参数设置：</a:t>
                      </a:r>
                      <a:endParaRPr lang="en-US" altLang="zh-CN" dirty="0"/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US" altLang="zh-CN" dirty="0" err="1"/>
                        <a:t>slow_time</a:t>
                      </a:r>
                      <a:r>
                        <a:rPr lang="en-US" altLang="zh-CN" dirty="0"/>
                        <a:t> = 0.5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US" altLang="zh-CN" dirty="0"/>
                        <a:t>loss </a:t>
                      </a:r>
                      <a:r>
                        <a:rPr lang="zh-CN" altLang="en-US" dirty="0"/>
                        <a:t>调整</a:t>
                      </a:r>
                      <a:endParaRPr lang="en-US" altLang="zh-CN" dirty="0"/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US" altLang="zh-CN" dirty="0"/>
                        <a:t>Reward </a:t>
                      </a:r>
                      <a:r>
                        <a:rPr lang="zh-CN" altLang="en-US" dirty="0"/>
                        <a:t>按论文的修改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3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只添加</a:t>
                      </a:r>
                      <a:r>
                        <a:rPr lang="en-US" altLang="zh-CN" dirty="0"/>
                        <a:t>FC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8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只添加一层</a:t>
                      </a:r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07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FC+LSTM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018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82726775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原本的网络结构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063318-40F3-163E-ACD2-47697C0D12EC}"/>
              </a:ext>
            </a:extLst>
          </p:cNvPr>
          <p:cNvSpPr txBox="1"/>
          <p:nvPr/>
        </p:nvSpPr>
        <p:spPr>
          <a:xfrm>
            <a:off x="994007" y="1319313"/>
            <a:ext cx="10203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原本的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可分为三个部分，第一部分使用全连接层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分别提取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不同对象的特征，第二部分由一层全连接层和一层长短期记忆网络（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）组成，合并后的特征被输入第二部分，进行综合分析，学习技能组合，第三部分使用全连接网络产生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policy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99F98E-D093-170A-7AFC-BBFFAB0B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07" y="2420470"/>
            <a:ext cx="10376785" cy="37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4909155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90980"/>
            <a:chOff x="-359" y="0"/>
            <a:chExt cx="8971" cy="2348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网络结构修改：</a:t>
              </a:r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Net1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34916" y="1080416"/>
            <a:ext cx="9704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添加了全连接网络的结构，在进入</a:t>
            </a:r>
            <a:r>
              <a:rPr lang="en-US" altLang="zh-CN" dirty="0"/>
              <a:t>LSTM</a:t>
            </a:r>
            <a:r>
              <a:rPr lang="zh-CN" altLang="en-US" dirty="0"/>
              <a:t>前的全连接层和进入后的网络都添加了层数。对于每个</a:t>
            </a:r>
            <a:r>
              <a:rPr lang="en-US" altLang="zh-CN" dirty="0"/>
              <a:t>fc</a:t>
            </a:r>
            <a:r>
              <a:rPr lang="zh-CN" altLang="en-US" dirty="0"/>
              <a:t>的输入而言，改为（</a:t>
            </a:r>
            <a:r>
              <a:rPr lang="en-US" altLang="zh-CN" dirty="0" err="1"/>
              <a:t>input,input</a:t>
            </a:r>
            <a:r>
              <a:rPr lang="en-US" altLang="zh-CN" dirty="0"/>
              <a:t>*2</a:t>
            </a:r>
            <a:r>
              <a:rPr lang="zh-CN" altLang="en-US" dirty="0"/>
              <a:t>）</a:t>
            </a:r>
            <a:r>
              <a:rPr lang="en-US" altLang="zh-CN" dirty="0"/>
              <a:t>-&gt; (input*2,hidden_0) -&gt; (origin net)</a:t>
            </a:r>
            <a:r>
              <a:rPr lang="zh-CN" altLang="en-US" dirty="0"/>
              <a:t>的结构，如下图所示。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ABD181A-EE13-7C37-348D-CEBBC22D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729628"/>
            <a:ext cx="88201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022141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网络结构修改：</a:t>
              </a:r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Net2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34916" y="1080416"/>
            <a:ext cx="9704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添加了一层</a:t>
            </a:r>
            <a:r>
              <a:rPr lang="en-US" altLang="zh-CN" dirty="0"/>
              <a:t>LSTM</a:t>
            </a:r>
            <a:r>
              <a:rPr lang="zh-CN" altLang="en-US" dirty="0"/>
              <a:t>网络结构。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6BB74C8-2DA0-405C-F29C-850CB18D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07" y="853440"/>
            <a:ext cx="88201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2253874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网络结构修改：</a:t>
              </a:r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Net3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34916" y="1080416"/>
            <a:ext cx="9704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FC</a:t>
            </a:r>
            <a:r>
              <a:rPr lang="zh-CN" altLang="en-US" dirty="0"/>
              <a:t>网络和</a:t>
            </a:r>
            <a:r>
              <a:rPr lang="en-US" altLang="zh-CN" dirty="0"/>
              <a:t>LSTM</a:t>
            </a:r>
            <a:r>
              <a:rPr lang="zh-CN" altLang="en-US" dirty="0"/>
              <a:t>网络层数加一。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64F7A-092E-B745-5A88-04709B25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814070"/>
            <a:ext cx="88201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074670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8605099" cy="1410970"/>
            <a:chOff x="-359" y="0"/>
            <a:chExt cx="10548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861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1.4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网络结构修改：最终方案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95428" y="1833452"/>
            <a:ext cx="97040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、经过对比，在训练相同时间的情况下，只添加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fc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的结构效果最好，总结原因可能是在于参数量太大，训练耗时太长，导致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lstm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的复杂网络训练效果不佳。受限于训练时间和资源，最终决定</a:t>
            </a:r>
            <a:r>
              <a:rPr lang="zh-CN" altLang="en-US" sz="2000" dirty="0">
                <a:solidFill>
                  <a:srgbClr val="FF0000"/>
                </a:solidFill>
                <a:ea typeface="思源宋体" panose="02020400000000000000" charset="-122"/>
              </a:rPr>
              <a:t>仅将所有</a:t>
            </a:r>
            <a:r>
              <a:rPr lang="en-US" altLang="zh-CN" sz="2000" dirty="0">
                <a:solidFill>
                  <a:srgbClr val="FF0000"/>
                </a:solidFill>
                <a:ea typeface="思源宋体" panose="02020400000000000000" charset="-122"/>
              </a:rPr>
              <a:t>FC</a:t>
            </a:r>
            <a:r>
              <a:rPr lang="zh-CN" altLang="en-US" sz="2000" dirty="0">
                <a:solidFill>
                  <a:srgbClr val="FF0000"/>
                </a:solidFill>
                <a:ea typeface="思源宋体" panose="02020400000000000000" charset="-122"/>
              </a:rPr>
              <a:t>网络都增加一层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，并完成最终对战。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、值得注意的是，</a:t>
            </a:r>
            <a:r>
              <a:rPr lang="zh-CN" altLang="en-US" sz="2000" dirty="0">
                <a:solidFill>
                  <a:srgbClr val="FF0000"/>
                </a:solidFill>
                <a:ea typeface="思源宋体" panose="02020400000000000000" charset="-122"/>
              </a:rPr>
              <a:t>网络越深就应该使用越小的学习率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，学习率过大可能会错过最优解，无法深入。我们加深网络后初次尝试时没有调整学习率，导致训练结果无法收敛，各项指标波动很大，对战效果也极差，最后我们确定的学习率调整方案是：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先用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learning rate = 0.0001 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训练一段时间，当模型对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common ai 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胜率在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0-1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摇摆时，暂停训练，调整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learning rate = 0.00001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，继续训练直至对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common ai 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胜率保持为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1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、和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learning rate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同理，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loss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的调节。如果一开始直接用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value_cost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* 0.01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训练，无法训练得很好。因此，我是先用原始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loss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训练一段时间，让模型对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common ai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胜率在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0-1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摇摆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的时候，暂停训练，调整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value_cost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* 0.01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，再继续训练，直至对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common ai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胜率保持为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。</a:t>
            </a:r>
          </a:p>
          <a:p>
            <a:endParaRPr lang="zh-CN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590060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6525" y="118110"/>
            <a:ext cx="12555855" cy="6739890"/>
            <a:chOff x="-215" y="186"/>
            <a:chExt cx="19773" cy="10614"/>
          </a:xfrm>
        </p:grpSpPr>
        <p:sp>
          <p:nvSpPr>
            <p:cNvPr id="15" name="文本框 14"/>
            <p:cNvSpPr txBox="1"/>
            <p:nvPr/>
          </p:nvSpPr>
          <p:spPr>
            <a:xfrm>
              <a:off x="1534" y="1395"/>
              <a:ext cx="4423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实验总览</a:t>
              </a:r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1848" y="3856"/>
              <a:ext cx="6356" cy="5287"/>
            </a:xfrm>
            <a:prstGeom prst="roundRect">
              <a:avLst>
                <a:gd name="adj" fmla="val 27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848" y="4407"/>
              <a:ext cx="6382" cy="815"/>
            </a:xfrm>
            <a:prstGeom prst="rect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思源宋体" panose="02020400000000000000" charset="-122"/>
                  <a:ea typeface="思源宋体" panose="02020400000000000000" charset="-122"/>
                  <a:cs typeface="Aharoni" panose="02010803020104030203" pitchFamily="2" charset="-79"/>
                </a:rPr>
                <a:t>PART 01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" panose="02020400000000000000" charset="-122"/>
                <a:ea typeface="思源宋体" panose="02020400000000000000" charset="-122"/>
                <a:cs typeface="Aharoni" panose="02010803020104030203" pitchFamily="2" charset="-79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577" y="5592"/>
              <a:ext cx="492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264D88"/>
                  </a:solidFill>
                  <a:latin typeface="思源宋体" panose="02020400000000000000" charset="-122"/>
                  <a:ea typeface="思源宋体" panose="02020400000000000000" charset="-122"/>
                </a:rPr>
                <a:t>修改思路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901" y="6513"/>
              <a:ext cx="6199" cy="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针对</a:t>
              </a:r>
              <a:r>
                <a:rPr lang="en-US" altLang="zh-CN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slow_time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的修改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针对三个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loss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权重的修改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针对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reward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的修改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针对网络结构的修改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(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需要综合修改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learning rate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loss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、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reward)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 flipH="1" flipV="1">
              <a:off x="16994" y="8578"/>
              <a:ext cx="2564" cy="2222"/>
              <a:chOff x="-249" y="-12"/>
              <a:chExt cx="1780" cy="1542"/>
            </a:xfrm>
          </p:grpSpPr>
          <p:sp>
            <p:nvSpPr>
              <p:cNvPr id="4" name="直角三角形 3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直角三角形 4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-215" y="186"/>
              <a:ext cx="2564" cy="2222"/>
              <a:chOff x="-249" y="-12"/>
              <a:chExt cx="1780" cy="1542"/>
            </a:xfrm>
          </p:grpSpPr>
          <p:sp>
            <p:nvSpPr>
              <p:cNvPr id="8" name="直角三角形 7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514D16F-4CEF-463A-A9D5-E08CE8A723B4}"/>
              </a:ext>
            </a:extLst>
          </p:cNvPr>
          <p:cNvSpPr/>
          <p:nvPr/>
        </p:nvSpPr>
        <p:spPr>
          <a:xfrm>
            <a:off x="6672580" y="2472575"/>
            <a:ext cx="4036060" cy="3333230"/>
          </a:xfrm>
          <a:prstGeom prst="roundRect">
            <a:avLst>
              <a:gd name="adj" fmla="val 27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0E1B1C-13D9-4D55-8A79-9EB832FBFF7A}"/>
              </a:ext>
            </a:extLst>
          </p:cNvPr>
          <p:cNvSpPr/>
          <p:nvPr/>
        </p:nvSpPr>
        <p:spPr>
          <a:xfrm>
            <a:off x="6672580" y="2822460"/>
            <a:ext cx="4052570" cy="517525"/>
          </a:xfrm>
          <a:prstGeom prst="rect">
            <a:avLst/>
          </a:prstGeom>
          <a:solidFill>
            <a:srgbClr val="1C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思源宋体" panose="02020400000000000000" charset="-122"/>
                <a:ea typeface="思源宋体" panose="02020400000000000000" charset="-122"/>
                <a:cs typeface="Aharoni" panose="02010803020104030203" pitchFamily="2" charset="-79"/>
              </a:rPr>
              <a:t>PART 02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" panose="02020400000000000000" charset="-122"/>
              <a:ea typeface="思源宋体" panose="02020400000000000000" charset="-122"/>
              <a:cs typeface="Aharoni" panose="02010803020104030203" pitchFamily="2" charset="-79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9C056E-472C-462F-A8E0-C04DB5E62424}"/>
              </a:ext>
            </a:extLst>
          </p:cNvPr>
          <p:cNvSpPr txBox="1"/>
          <p:nvPr/>
        </p:nvSpPr>
        <p:spPr>
          <a:xfrm>
            <a:off x="7127557" y="3574995"/>
            <a:ext cx="312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64D88"/>
                </a:solidFill>
                <a:latin typeface="思源宋体" panose="02020400000000000000" charset="-122"/>
                <a:ea typeface="思源宋体" panose="02020400000000000000" charset="-122"/>
              </a:rPr>
              <a:t>结果展示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90041C-8A5D-4C08-98A6-CC8A7D2E7B22}"/>
              </a:ext>
            </a:extLst>
          </p:cNvPr>
          <p:cNvSpPr txBox="1"/>
          <p:nvPr/>
        </p:nvSpPr>
        <p:spPr>
          <a:xfrm>
            <a:off x="6706235" y="4159770"/>
            <a:ext cx="393636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同腾讯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baseline0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对战的精彩结果展示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27965" y="0"/>
            <a:ext cx="1807451" cy="1410970"/>
            <a:chOff x="-249" y="-12"/>
            <a:chExt cx="1780" cy="1542"/>
          </a:xfrm>
        </p:grpSpPr>
        <p:sp>
          <p:nvSpPr>
            <p:cNvPr id="15" name="直角三角形 14"/>
            <p:cNvSpPr/>
            <p:nvPr/>
          </p:nvSpPr>
          <p:spPr>
            <a:xfrm flipV="1">
              <a:off x="0" y="-12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V="1">
              <a:off x="-249" y="148"/>
              <a:ext cx="1780" cy="1383"/>
            </a:xfrm>
            <a:prstGeom prst="rtTriangle">
              <a:avLst/>
            </a:prstGeom>
            <a:noFill/>
            <a:ln>
              <a:solidFill>
                <a:srgbClr val="DCDCD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C4F9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0D5AF9-9110-DEC3-A282-479253FC69DC}"/>
              </a:ext>
            </a:extLst>
          </p:cNvPr>
          <p:cNvSpPr txBox="1"/>
          <p:nvPr/>
        </p:nvSpPr>
        <p:spPr>
          <a:xfrm>
            <a:off x="99118" y="953181"/>
            <a:ext cx="543906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初始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{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reward_money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"0.008"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（初始值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0.006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reward_exp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"0.008"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（初始值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0.006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"2.0",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reward_ep_rate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"0.8"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（初始值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0.75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reward_kill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"-0.2"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（初始值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-0.6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reward_dead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"-1.0",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reward_tower_hp_point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"8.0"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（初始值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5.0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reward_last_hit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"0.5",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log_level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"8"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}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 algn="just"/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16C90E-9824-89F3-3F25-AC01542D8B46}"/>
              </a:ext>
            </a:extLst>
          </p:cNvPr>
          <p:cNvSpPr txBox="1"/>
          <p:nvPr/>
        </p:nvSpPr>
        <p:spPr>
          <a:xfrm>
            <a:off x="4795421" y="2628419"/>
            <a:ext cx="3127692" cy="424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“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reward_tower_hp_point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”: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"10.0"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4C8AA5-4A49-E61E-B3F0-3C282970D003}"/>
              </a:ext>
            </a:extLst>
          </p:cNvPr>
          <p:cNvSpPr txBox="1"/>
          <p:nvPr/>
        </p:nvSpPr>
        <p:spPr>
          <a:xfrm>
            <a:off x="2475185" y="5421023"/>
            <a:ext cx="3062996" cy="79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“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reward_tower_hp_point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“: 15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此时可以和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baseline0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打成平手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C07DC5-5261-0C9B-F015-422227B656AD}"/>
              </a:ext>
            </a:extLst>
          </p:cNvPr>
          <p:cNvSpPr txBox="1"/>
          <p:nvPr/>
        </p:nvSpPr>
        <p:spPr>
          <a:xfrm>
            <a:off x="7356417" y="5605688"/>
            <a:ext cx="2827257" cy="42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reward_tower_hp_point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“: 18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EFB480-3009-CFBC-4EB0-36CF13EF75A3}"/>
              </a:ext>
            </a:extLst>
          </p:cNvPr>
          <p:cNvSpPr txBox="1"/>
          <p:nvPr/>
        </p:nvSpPr>
        <p:spPr>
          <a:xfrm>
            <a:off x="8395708" y="1139728"/>
            <a:ext cx="4108593" cy="411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{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reward_money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"0.014",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reward_exp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"0.014" 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"2.1",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reward_ep_rate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"0.8",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reward_kill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"3.5",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reward_dead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"-3.0",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reward_tower_hp_point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"12.0",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reward_last_hit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"0.75",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 "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log_level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": "8"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  <a:p>
            <a:pPr indent="3048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思源宋体" panose="02020400000000000000" charset="-122"/>
              </a:rPr>
              <a:t>}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思源宋体" panose="02020400000000000000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7531D9-C7E1-0512-F22C-06F1A39C85BF}"/>
              </a:ext>
            </a:extLst>
          </p:cNvPr>
          <p:cNvSpPr txBox="1"/>
          <p:nvPr/>
        </p:nvSpPr>
        <p:spPr>
          <a:xfrm>
            <a:off x="1285014" y="306341"/>
            <a:ext cx="621254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Reward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具体调整如下：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E02135B-A394-32CC-E880-38FE002C3D8C}"/>
              </a:ext>
            </a:extLst>
          </p:cNvPr>
          <p:cNvSpPr/>
          <p:nvPr/>
        </p:nvSpPr>
        <p:spPr>
          <a:xfrm>
            <a:off x="4188233" y="2631587"/>
            <a:ext cx="607188" cy="485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D98418A9-40BB-7FA9-0CB6-A67A4BAE9950}"/>
              </a:ext>
            </a:extLst>
          </p:cNvPr>
          <p:cNvSpPr/>
          <p:nvPr/>
        </p:nvSpPr>
        <p:spPr>
          <a:xfrm>
            <a:off x="7788520" y="2605280"/>
            <a:ext cx="607188" cy="485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2DB4F64-00A9-0F9B-8021-48B5C878B844}"/>
              </a:ext>
            </a:extLst>
          </p:cNvPr>
          <p:cNvSpPr/>
          <p:nvPr/>
        </p:nvSpPr>
        <p:spPr>
          <a:xfrm>
            <a:off x="1443279" y="5638299"/>
            <a:ext cx="607188" cy="485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76A2AEC-BDA0-57FC-D516-07D100EF10ED}"/>
              </a:ext>
            </a:extLst>
          </p:cNvPr>
          <p:cNvSpPr/>
          <p:nvPr/>
        </p:nvSpPr>
        <p:spPr>
          <a:xfrm>
            <a:off x="6214743" y="5638298"/>
            <a:ext cx="607188" cy="485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06035"/>
      </p:ext>
    </p:extLst>
  </p:cSld>
  <p:clrMapOvr>
    <a:masterClrMapping/>
  </p:clrMapOvr>
  <p:transition advTm="2000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246505" y="-1269365"/>
            <a:ext cx="4191000" cy="2555240"/>
            <a:chOff x="-1277" y="-1319"/>
            <a:chExt cx="4304" cy="2624"/>
          </a:xfrm>
        </p:grpSpPr>
        <p:sp>
          <p:nvSpPr>
            <p:cNvPr id="3" name="直角三角形 2"/>
            <p:cNvSpPr/>
            <p:nvPr/>
          </p:nvSpPr>
          <p:spPr>
            <a:xfrm rot="2700000" flipH="1">
              <a:off x="-1277" y="-1319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rot="2700000" flipH="1">
              <a:off x="403" y="-1319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24785" y="991235"/>
            <a:ext cx="6743065" cy="3244215"/>
            <a:chOff x="4291" y="1561"/>
            <a:chExt cx="10619" cy="5109"/>
          </a:xfrm>
        </p:grpSpPr>
        <p:sp>
          <p:nvSpPr>
            <p:cNvPr id="34" name="文本框 33"/>
            <p:cNvSpPr txBox="1"/>
            <p:nvPr/>
          </p:nvSpPr>
          <p:spPr>
            <a:xfrm>
              <a:off x="4291" y="4202"/>
              <a:ext cx="10486" cy="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结果展示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291" y="6076"/>
              <a:ext cx="10619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同腾讯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baseline0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对战的精彩结果展示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459" y="1561"/>
              <a:ext cx="2150" cy="2052"/>
              <a:chOff x="8884" y="1621"/>
              <a:chExt cx="2150" cy="2052"/>
            </a:xfrm>
          </p:grpSpPr>
          <p:sp>
            <p:nvSpPr>
              <p:cNvPr id="13" name="直角三角形 12"/>
              <p:cNvSpPr/>
              <p:nvPr/>
            </p:nvSpPr>
            <p:spPr>
              <a:xfrm rot="2700000" flipH="1">
                <a:off x="8933" y="1621"/>
                <a:ext cx="2052" cy="2052"/>
              </a:xfrm>
              <a:prstGeom prst="rtTriangle">
                <a:avLst/>
              </a:prstGeom>
              <a:solidFill>
                <a:schemeClr val="bg2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flipV="1">
                <a:off x="8884" y="2319"/>
                <a:ext cx="2151" cy="1355"/>
              </a:xfrm>
              <a:prstGeom prst="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003" y="2171"/>
              <a:ext cx="106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思源宋体" panose="02020400000000000000" charset="-122"/>
                  <a:ea typeface="思源宋体" panose="02020400000000000000" charset="-122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57005" y="5485130"/>
            <a:ext cx="4485640" cy="2734945"/>
            <a:chOff x="16183" y="9681"/>
            <a:chExt cx="4304" cy="2624"/>
          </a:xfrm>
        </p:grpSpPr>
        <p:sp>
          <p:nvSpPr>
            <p:cNvPr id="9" name="直角三角形 8"/>
            <p:cNvSpPr/>
            <p:nvPr/>
          </p:nvSpPr>
          <p:spPr>
            <a:xfrm rot="18900000" flipH="1" flipV="1">
              <a:off x="17863" y="9681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8900000" flipH="1" flipV="1">
              <a:off x="16183" y="9681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2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结果展示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CD3DDF-7614-FA91-1DAD-0EA0778056A7}"/>
              </a:ext>
            </a:extLst>
          </p:cNvPr>
          <p:cNvSpPr txBox="1"/>
          <p:nvPr/>
        </p:nvSpPr>
        <p:spPr>
          <a:xfrm>
            <a:off x="1174172" y="1080498"/>
            <a:ext cx="102766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每次测试与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baseline0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对战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20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局，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次测试中我方的获胜局数分别为：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18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16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17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19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测试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20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局的平均获胜局数为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15.08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，最高获胜局数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19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局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思源宋体" panose="02020400000000000000"/>
                <a:cs typeface="Times New Roman" panose="02020603050405020304" pitchFamily="18" charset="0"/>
              </a:rPr>
              <a:t>，战况图如下：</a:t>
            </a:r>
            <a:endParaRPr lang="zh-CN" altLang="zh-CN" sz="1600" kern="100" dirty="0">
              <a:effectLst/>
              <a:latin typeface="等线" panose="02010600030101010101" pitchFamily="2" charset="-122"/>
              <a:ea typeface="思源宋体" panose="0202040000000000000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F2018-BC77-B470-7B15-D3321FD1A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/>
          <a:stretch/>
        </p:blipFill>
        <p:spPr bwMode="auto">
          <a:xfrm>
            <a:off x="1416295" y="2239399"/>
            <a:ext cx="9359410" cy="39833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51164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246505" y="-1269365"/>
            <a:ext cx="4191000" cy="2555240"/>
            <a:chOff x="-1277" y="-1319"/>
            <a:chExt cx="4304" cy="2624"/>
          </a:xfrm>
        </p:grpSpPr>
        <p:sp>
          <p:nvSpPr>
            <p:cNvPr id="3" name="直角三角形 2"/>
            <p:cNvSpPr/>
            <p:nvPr/>
          </p:nvSpPr>
          <p:spPr>
            <a:xfrm rot="2700000" flipH="1">
              <a:off x="-1277" y="-1319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rot="2700000" flipH="1">
              <a:off x="403" y="-1319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24785" y="991235"/>
            <a:ext cx="6743065" cy="3244215"/>
            <a:chOff x="4291" y="1561"/>
            <a:chExt cx="10619" cy="5109"/>
          </a:xfrm>
        </p:grpSpPr>
        <p:sp>
          <p:nvSpPr>
            <p:cNvPr id="34" name="文本框 33"/>
            <p:cNvSpPr txBox="1"/>
            <p:nvPr/>
          </p:nvSpPr>
          <p:spPr>
            <a:xfrm>
              <a:off x="4291" y="4202"/>
              <a:ext cx="1048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总结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291" y="6076"/>
              <a:ext cx="10619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459" y="1561"/>
              <a:ext cx="2150" cy="2052"/>
              <a:chOff x="8884" y="1621"/>
              <a:chExt cx="2150" cy="2052"/>
            </a:xfrm>
          </p:grpSpPr>
          <p:sp>
            <p:nvSpPr>
              <p:cNvPr id="13" name="直角三角形 12"/>
              <p:cNvSpPr/>
              <p:nvPr/>
            </p:nvSpPr>
            <p:spPr>
              <a:xfrm rot="2700000" flipH="1">
                <a:off x="8933" y="1621"/>
                <a:ext cx="2052" cy="2052"/>
              </a:xfrm>
              <a:prstGeom prst="rtTriangle">
                <a:avLst/>
              </a:prstGeom>
              <a:solidFill>
                <a:schemeClr val="bg2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flipV="1">
                <a:off x="8884" y="2319"/>
                <a:ext cx="2151" cy="1355"/>
              </a:xfrm>
              <a:prstGeom prst="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962" y="2171"/>
              <a:ext cx="1144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思源宋体" panose="02020400000000000000" charset="-122"/>
                  <a:ea typeface="思源宋体" panose="02020400000000000000" charset="-122"/>
                </a:rPr>
                <a:t>03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57005" y="5485130"/>
            <a:ext cx="4485640" cy="2734945"/>
            <a:chOff x="16183" y="9681"/>
            <a:chExt cx="4304" cy="2624"/>
          </a:xfrm>
        </p:grpSpPr>
        <p:sp>
          <p:nvSpPr>
            <p:cNvPr id="9" name="直角三角形 8"/>
            <p:cNvSpPr/>
            <p:nvPr/>
          </p:nvSpPr>
          <p:spPr>
            <a:xfrm rot="18900000" flipH="1" flipV="1">
              <a:off x="17863" y="9681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8900000" flipH="1" flipV="1">
              <a:off x="16183" y="9681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1368612"/>
      </p:ext>
    </p:extLst>
  </p:cSld>
  <p:clrMapOvr>
    <a:masterClrMapping/>
  </p:clrMapOvr>
  <p:transition advTm="2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3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总结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1134916" y="1080416"/>
            <a:ext cx="9704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本次开悟实验我们小组阅读分析了代码，阅读了许多相关文献和前人的对战经验总结。对原始代码进行了修改，包括</a:t>
            </a:r>
            <a:r>
              <a:rPr lang="en-US" altLang="zh-CN" dirty="0"/>
              <a:t>Slow_time </a:t>
            </a:r>
            <a:r>
              <a:rPr lang="zh-CN" altLang="en-US" dirty="0"/>
              <a:t>测试，</a:t>
            </a:r>
            <a:r>
              <a:rPr lang="en-US" altLang="zh-CN" dirty="0"/>
              <a:t>Reward</a:t>
            </a:r>
            <a:r>
              <a:rPr lang="zh-CN" altLang="en-US" dirty="0"/>
              <a:t>修改，</a:t>
            </a:r>
            <a:r>
              <a:rPr lang="en-US" altLang="zh-CN" dirty="0"/>
              <a:t>Loss</a:t>
            </a:r>
            <a:r>
              <a:rPr lang="zh-CN" altLang="en-US" dirty="0"/>
              <a:t>权重测试与分析，网络结构修改和训练四个部分。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在每一次改进过程中，模型的战力提升的同时，我们对强化学习的认识也越来越深。在队友配合的过程中，最终呈现了较好的效果。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331144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7318576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参考文献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BDBC46-6C2E-489C-8A31-948E9D94C5BD}"/>
              </a:ext>
            </a:extLst>
          </p:cNvPr>
          <p:cNvSpPr txBox="1"/>
          <p:nvPr/>
        </p:nvSpPr>
        <p:spPr>
          <a:xfrm>
            <a:off x="492982" y="1080416"/>
            <a:ext cx="115691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Ye,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Deheng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"Mastering complex control in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moba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games with deep reinforcement learning."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34. No. 04. 2020.</a:t>
            </a: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Wei H, Chen J, Ji X, et al. Honor of kings arena: an environment for generalization in competitive reinforcement learning[J].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arXiv:2209.08483, 2022.</a:t>
            </a: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Schulman J, Wolski F,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Dhariwal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P, et al. Proximal policy optimization algorithms[J].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arXiv:1707.06347, 2017.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[4]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Mnih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Volodymyr, et al. "Human-level control through deep reinforcement learning."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518.7540 (2015): 529-533.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617616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8255"/>
            <a:ext cx="12384405" cy="6936105"/>
            <a:chOff x="0" y="-13"/>
            <a:chExt cx="19503" cy="10923"/>
          </a:xfrm>
        </p:grpSpPr>
        <p:sp>
          <p:nvSpPr>
            <p:cNvPr id="27" name="等腰三角形 6"/>
            <p:cNvSpPr>
              <a:spLocks noChangeArrowheads="1"/>
            </p:cNvSpPr>
            <p:nvPr/>
          </p:nvSpPr>
          <p:spPr bwMode="auto">
            <a:xfrm rot="16200000">
              <a:off x="11492" y="2837"/>
              <a:ext cx="10314" cy="5077"/>
            </a:xfrm>
            <a:prstGeom prst="triangle">
              <a:avLst>
                <a:gd name="adj" fmla="val 50000"/>
              </a:avLst>
            </a:prstGeom>
            <a:solidFill>
              <a:srgbClr val="1C4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直接连接符 15"/>
            <p:cNvSpPr>
              <a:spLocks noChangeAspect="1" noChangeShapeType="1"/>
            </p:cNvSpPr>
            <p:nvPr/>
          </p:nvSpPr>
          <p:spPr bwMode="auto">
            <a:xfrm flipH="1">
              <a:off x="14531" y="535"/>
              <a:ext cx="4767" cy="4844"/>
            </a:xfrm>
            <a:prstGeom prst="line">
              <a:avLst/>
            </a:prstGeom>
            <a:noFill/>
            <a:ln w="6350">
              <a:solidFill>
                <a:srgbClr val="F2F2F2">
                  <a:alpha val="69019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直接连接符 16"/>
            <p:cNvSpPr>
              <a:spLocks noChangeAspect="1" noChangeShapeType="1"/>
            </p:cNvSpPr>
            <p:nvPr/>
          </p:nvSpPr>
          <p:spPr bwMode="auto">
            <a:xfrm>
              <a:off x="14545" y="5382"/>
              <a:ext cx="4767" cy="4844"/>
            </a:xfrm>
            <a:prstGeom prst="line">
              <a:avLst/>
            </a:prstGeom>
            <a:noFill/>
            <a:ln w="6350">
              <a:solidFill>
                <a:srgbClr val="F2F2F2">
                  <a:alpha val="69019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直接连接符 22"/>
            <p:cNvSpPr>
              <a:spLocks noChangeAspect="1" noChangeShapeType="1"/>
            </p:cNvSpPr>
            <p:nvPr/>
          </p:nvSpPr>
          <p:spPr bwMode="auto">
            <a:xfrm rot="16200000" flipH="1">
              <a:off x="8327" y="-54"/>
              <a:ext cx="5385" cy="5468"/>
            </a:xfrm>
            <a:prstGeom prst="line">
              <a:avLst/>
            </a:prstGeom>
            <a:noFill/>
            <a:ln w="6350">
              <a:solidFill>
                <a:schemeClr val="bg2">
                  <a:lumMod val="85000"/>
                </a:scheme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直接连接符 23"/>
            <p:cNvSpPr>
              <a:spLocks noChangeAspect="1" noChangeShapeType="1"/>
            </p:cNvSpPr>
            <p:nvPr/>
          </p:nvSpPr>
          <p:spPr bwMode="auto">
            <a:xfrm rot="16200000" flipH="1">
              <a:off x="8038" y="-53"/>
              <a:ext cx="5383" cy="5470"/>
            </a:xfrm>
            <a:prstGeom prst="line">
              <a:avLst/>
            </a:prstGeom>
            <a:noFill/>
            <a:ln w="6350">
              <a:solidFill>
                <a:srgbClr val="1C4F9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直接连接符 24"/>
            <p:cNvSpPr>
              <a:spLocks noChangeAspect="1" noChangeShapeType="1"/>
            </p:cNvSpPr>
            <p:nvPr/>
          </p:nvSpPr>
          <p:spPr bwMode="auto">
            <a:xfrm rot="5400000">
              <a:off x="8166" y="5328"/>
              <a:ext cx="5539" cy="5625"/>
            </a:xfrm>
            <a:prstGeom prst="line">
              <a:avLst/>
            </a:prstGeom>
            <a:noFill/>
            <a:ln w="6350">
              <a:solidFill>
                <a:schemeClr val="bg2">
                  <a:lumMod val="85000"/>
                </a:scheme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直接连接符 25"/>
            <p:cNvSpPr>
              <a:spLocks noChangeAspect="1" noChangeShapeType="1"/>
            </p:cNvSpPr>
            <p:nvPr/>
          </p:nvSpPr>
          <p:spPr bwMode="auto">
            <a:xfrm rot="5400000">
              <a:off x="7933" y="5328"/>
              <a:ext cx="5500" cy="5588"/>
            </a:xfrm>
            <a:prstGeom prst="line">
              <a:avLst/>
            </a:prstGeom>
            <a:noFill/>
            <a:ln w="6350">
              <a:solidFill>
                <a:srgbClr val="1C4F9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" t="1727" r="135" b="22831"/>
            <a:stretch/>
          </p:blipFill>
          <p:spPr>
            <a:xfrm>
              <a:off x="8859" y="5477"/>
              <a:ext cx="10287" cy="5243"/>
            </a:xfrm>
            <a:prstGeom prst="triangle">
              <a:avLst>
                <a:gd name="adj" fmla="val 50005"/>
              </a:avLst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t="17021" r="16014" b="52680"/>
            <a:stretch/>
          </p:blipFill>
          <p:spPr>
            <a:xfrm flipV="1">
              <a:off x="8601" y="0"/>
              <a:ext cx="10679" cy="5370"/>
            </a:xfrm>
            <a:prstGeom prst="triangle">
              <a:avLst>
                <a:gd name="adj" fmla="val 50356"/>
              </a:avLst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842" y="3720"/>
              <a:ext cx="9931" cy="3582"/>
              <a:chOff x="822" y="3781"/>
              <a:chExt cx="9931" cy="3582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822" y="3781"/>
                <a:ext cx="9931" cy="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6600" b="1" dirty="0">
                    <a:solidFill>
                      <a:srgbClr val="1C4F90"/>
                    </a:solidFill>
                    <a:latin typeface="思源宋体" panose="02020400000000000000" charset="-122"/>
                    <a:ea typeface="思源宋体" panose="02020400000000000000" charset="-122"/>
                  </a:rPr>
                  <a:t>感谢您的聆听！</a:t>
                </a:r>
              </a:p>
            </p:txBody>
          </p:sp>
          <p:sp>
            <p:nvSpPr>
              <p:cNvPr id="44" name="文本框 43"/>
              <p:cNvSpPr txBox="1"/>
              <p:nvPr userDrawn="1"/>
            </p:nvSpPr>
            <p:spPr>
              <a:xfrm>
                <a:off x="1105" y="5677"/>
                <a:ext cx="9478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University of Electronic Science and Technology of China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46" name="文本框 45"/>
              <p:cNvSpPr txBox="1"/>
              <p:nvPr userDrawn="1"/>
            </p:nvSpPr>
            <p:spPr>
              <a:xfrm>
                <a:off x="1311" y="6827"/>
                <a:ext cx="3028" cy="536"/>
              </a:xfrm>
              <a:prstGeom prst="roundRect">
                <a:avLst/>
              </a:prstGeom>
              <a:solidFill>
                <a:srgbClr val="1C4F9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400" b="1" dirty="0">
                    <a:solidFill>
                      <a:schemeClr val="bg1"/>
                    </a:solidFill>
                    <a:latin typeface="思源宋体" panose="02020400000000000000" charset="-122"/>
                    <a:ea typeface="思源宋体" panose="02020400000000000000" charset="-122"/>
                    <a:cs typeface="思源宋体" panose="02020400000000000000" charset="-122"/>
                  </a:rPr>
                  <a:t>指导老师：李晶晶</a:t>
                </a:r>
              </a:p>
            </p:txBody>
          </p:sp>
        </p:grpSp>
        <p:sp>
          <p:nvSpPr>
            <p:cNvPr id="40" name="直角三角形 39"/>
            <p:cNvSpPr/>
            <p:nvPr/>
          </p:nvSpPr>
          <p:spPr>
            <a:xfrm>
              <a:off x="0" y="9777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直角三角形 40"/>
            <p:cNvSpPr/>
            <p:nvPr/>
          </p:nvSpPr>
          <p:spPr>
            <a:xfrm flipV="1">
              <a:off x="0" y="-12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467" y="2055"/>
              <a:ext cx="2036" cy="6651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vert="eaVert"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2">
                      <a:lumMod val="85000"/>
                      <a:alpha val="12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</a:rPr>
                <a:t>University of Electronic Science and Technology of China</a:t>
              </a:r>
              <a:endParaRPr lang="en-US" altLang="zh-CN" sz="2400" dirty="0">
                <a:solidFill>
                  <a:schemeClr val="bg2">
                    <a:lumMod val="85000"/>
                    <a:alpha val="12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25605"/>
            <a:ext cx="2226944" cy="72394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87D02F1-E723-4D9B-A2D1-EF11D8B435D9}"/>
              </a:ext>
            </a:extLst>
          </p:cNvPr>
          <p:cNvSpPr txBox="1"/>
          <p:nvPr/>
        </p:nvSpPr>
        <p:spPr>
          <a:xfrm>
            <a:off x="850900" y="4850130"/>
            <a:ext cx="4574540" cy="340360"/>
          </a:xfrm>
          <a:prstGeom prst="roundRect">
            <a:avLst/>
          </a:prstGeom>
          <a:solidFill>
            <a:srgbClr val="1C4F9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答辩人：叶毓祺 卢晓雅 王宇亭 李皓 </a:t>
            </a:r>
            <a:r>
              <a:rPr lang="en-US" altLang="zh-CN" sz="1400" b="1" dirty="0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Aoer</a:t>
            </a:r>
            <a:r>
              <a:rPr lang="zh-CN" altLang="en-US" sz="1400" b="1" dirty="0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战队</a:t>
            </a:r>
            <a:r>
              <a:rPr lang="en-US" altLang="zh-CN" sz="1400" b="1" dirty="0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)</a:t>
            </a:r>
            <a:endParaRPr lang="zh-CN" altLang="en-US" sz="1400" b="1" dirty="0">
              <a:solidFill>
                <a:schemeClr val="bg1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advTm="2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246505" y="-1269365"/>
            <a:ext cx="4191000" cy="2555240"/>
            <a:chOff x="-1277" y="-1319"/>
            <a:chExt cx="4304" cy="2624"/>
          </a:xfrm>
        </p:grpSpPr>
        <p:sp>
          <p:nvSpPr>
            <p:cNvPr id="3" name="直角三角形 2"/>
            <p:cNvSpPr/>
            <p:nvPr/>
          </p:nvSpPr>
          <p:spPr>
            <a:xfrm rot="2700000" flipH="1">
              <a:off x="-1277" y="-1319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rot="2700000" flipH="1">
              <a:off x="403" y="-1319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24785" y="991235"/>
            <a:ext cx="6743065" cy="3326130"/>
            <a:chOff x="4291" y="1561"/>
            <a:chExt cx="10619" cy="5238"/>
          </a:xfrm>
        </p:grpSpPr>
        <p:sp>
          <p:nvSpPr>
            <p:cNvPr id="34" name="文本框 33"/>
            <p:cNvSpPr txBox="1"/>
            <p:nvPr/>
          </p:nvSpPr>
          <p:spPr>
            <a:xfrm>
              <a:off x="6000" y="4126"/>
              <a:ext cx="706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修改思路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291" y="6076"/>
              <a:ext cx="10619" cy="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  <a:sym typeface="+mn-ea"/>
                </a:rPr>
                <a:t>对原始代码就参数和结构方面做了修改调整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459" y="1561"/>
              <a:ext cx="2150" cy="2052"/>
              <a:chOff x="8884" y="1621"/>
              <a:chExt cx="2150" cy="2052"/>
            </a:xfrm>
          </p:grpSpPr>
          <p:sp>
            <p:nvSpPr>
              <p:cNvPr id="13" name="直角三角形 12"/>
              <p:cNvSpPr/>
              <p:nvPr/>
            </p:nvSpPr>
            <p:spPr>
              <a:xfrm rot="2700000" flipH="1">
                <a:off x="8933" y="1621"/>
                <a:ext cx="2052" cy="2052"/>
              </a:xfrm>
              <a:prstGeom prst="rtTriangle">
                <a:avLst/>
              </a:prstGeom>
              <a:solidFill>
                <a:schemeClr val="bg2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flipV="1">
                <a:off x="8884" y="2319"/>
                <a:ext cx="2151" cy="1355"/>
              </a:xfrm>
              <a:prstGeom prst="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C4F90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003" y="2171"/>
              <a:ext cx="106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思源宋体" panose="02020400000000000000" charset="-122"/>
                  <a:ea typeface="思源宋体" panose="02020400000000000000" charset="-122"/>
                </a:rPr>
                <a:t>01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57005" y="5485130"/>
            <a:ext cx="4485640" cy="2734945"/>
            <a:chOff x="16183" y="9681"/>
            <a:chExt cx="4304" cy="2624"/>
          </a:xfrm>
        </p:grpSpPr>
        <p:sp>
          <p:nvSpPr>
            <p:cNvPr id="9" name="直角三角形 8"/>
            <p:cNvSpPr/>
            <p:nvPr/>
          </p:nvSpPr>
          <p:spPr>
            <a:xfrm rot="18900000" flipH="1" flipV="1">
              <a:off x="17863" y="9681"/>
              <a:ext cx="2624" cy="2624"/>
            </a:xfrm>
            <a:prstGeom prst="rtTriangle">
              <a:avLst/>
            </a:prstGeom>
            <a:solidFill>
              <a:schemeClr val="bg2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8900000" flipH="1" flipV="1">
              <a:off x="16183" y="9681"/>
              <a:ext cx="2624" cy="2624"/>
            </a:xfrm>
            <a:prstGeom prst="rtTriangle">
              <a:avLst/>
            </a:prstGeom>
            <a:solidFill>
              <a:srgbClr val="1C4F9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F9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227965" y="0"/>
            <a:ext cx="11927205" cy="5878830"/>
            <a:chOff x="-359" y="0"/>
            <a:chExt cx="18783" cy="9258"/>
          </a:xfrm>
        </p:grpSpPr>
        <p:grpSp>
          <p:nvGrpSpPr>
            <p:cNvPr id="2" name="组合 1"/>
            <p:cNvGrpSpPr/>
            <p:nvPr/>
          </p:nvGrpSpPr>
          <p:grpSpPr>
            <a:xfrm>
              <a:off x="1122" y="2669"/>
              <a:ext cx="17302" cy="6589"/>
              <a:chOff x="1122" y="2669"/>
              <a:chExt cx="17302" cy="6589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1887" y="5842"/>
                <a:ext cx="15383" cy="0"/>
              </a:xfrm>
              <a:prstGeom prst="line">
                <a:avLst/>
              </a:prstGeom>
              <a:ln w="3175" cap="rnd">
                <a:solidFill>
                  <a:srgbClr val="1C4F9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ïṥliďè"/>
              <p:cNvSpPr/>
              <p:nvPr/>
            </p:nvSpPr>
            <p:spPr>
              <a:xfrm>
                <a:off x="6785" y="2769"/>
                <a:ext cx="5736" cy="5789"/>
              </a:xfrm>
              <a:prstGeom prst="diamond">
                <a:avLst/>
              </a:prstGeom>
              <a:solidFill>
                <a:srgbClr val="1C4F90"/>
              </a:solidFill>
              <a:ln>
                <a:noFill/>
              </a:ln>
              <a:effectLst>
                <a:outerShdw dist="38100" algn="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837" tIns="25917" rIns="51837" bIns="25917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id-ID" altLang="zh-CN" sz="1415" i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</a:endParaRPr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4" t="6059" r="1086" b="37923"/>
              <a:stretch/>
            </p:blipFill>
            <p:spPr>
              <a:xfrm>
                <a:off x="7187" y="3249"/>
                <a:ext cx="4827" cy="4829"/>
              </a:xfrm>
              <a:prstGeom prst="diamond">
                <a:avLst/>
              </a:prstGeom>
            </p:spPr>
          </p:pic>
          <p:sp>
            <p:nvSpPr>
              <p:cNvPr id="3" name="文本框 99"/>
              <p:cNvSpPr txBox="1"/>
              <p:nvPr/>
            </p:nvSpPr>
            <p:spPr bwMode="auto">
              <a:xfrm>
                <a:off x="12160" y="3636"/>
                <a:ext cx="6264" cy="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cost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（即：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loss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）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 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由三个部分构成，我们使用类似消融实验的方法判断出哪部分更为重要，并对原始的比例做适当调整。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5" name="文本框 100"/>
              <p:cNvSpPr txBox="1"/>
              <p:nvPr/>
            </p:nvSpPr>
            <p:spPr bwMode="auto">
              <a:xfrm>
                <a:off x="12121" y="2669"/>
                <a:ext cx="4310" cy="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400" b="1" dirty="0" err="1">
                    <a:solidFill>
                      <a:srgbClr val="1C4F90"/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a</a:t>
                </a:r>
                <a:r>
                  <a:rPr lang="en-US" altLang="zh-CN" sz="2400" b="1" dirty="0" err="1">
                    <a:solidFill>
                      <a:srgbClr val="1C4F90"/>
                    </a:solidFill>
                    <a:uFillTx/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ll_cost</a:t>
                </a:r>
                <a:r>
                  <a:rPr lang="en-US" altLang="zh-CN" sz="2400" b="1" dirty="0">
                    <a:solidFill>
                      <a:srgbClr val="1C4F90"/>
                    </a:solidFill>
                    <a:uFillTx/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 </a:t>
                </a:r>
                <a:r>
                  <a:rPr lang="zh-CN" altLang="en-US" sz="2400" b="1" dirty="0">
                    <a:solidFill>
                      <a:srgbClr val="1C4F90"/>
                    </a:solidFill>
                    <a:uFillTx/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比例设置</a:t>
                </a:r>
                <a:endParaRPr lang="en-US" altLang="zh-CN" sz="24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6" name="文本框 99"/>
              <p:cNvSpPr txBox="1"/>
              <p:nvPr/>
            </p:nvSpPr>
            <p:spPr bwMode="auto">
              <a:xfrm>
                <a:off x="12416" y="7429"/>
                <a:ext cx="5849" cy="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更深的网络结构有助于学习深层特征，辅助行为决策。同时，需要综合修改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learning rate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、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loss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、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reward</a:t>
                </a:r>
              </a:p>
            </p:txBody>
          </p:sp>
          <p:sp>
            <p:nvSpPr>
              <p:cNvPr id="7" name="文本框 100"/>
              <p:cNvSpPr txBox="1"/>
              <p:nvPr/>
            </p:nvSpPr>
            <p:spPr bwMode="auto">
              <a:xfrm>
                <a:off x="12359" y="6501"/>
                <a:ext cx="3377" cy="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1C4F90"/>
                    </a:solidFill>
                    <a:uFillTx/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网络结构加深</a:t>
                </a:r>
                <a:endParaRPr lang="en-US" altLang="zh-CN" sz="24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8" name="文本框 99"/>
              <p:cNvSpPr txBox="1"/>
              <p:nvPr/>
            </p:nvSpPr>
            <p:spPr bwMode="auto">
              <a:xfrm>
                <a:off x="1122" y="3832"/>
                <a:ext cx="5864" cy="1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由于 </a:t>
                </a:r>
                <a:r>
                  <a:rPr lang="en-US" altLang="zh-CN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slow_time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 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用于控制样本生成和消耗的比例，对于模型的训练有影响，我们选择首先测试出最佳的</a:t>
                </a:r>
                <a:r>
                  <a:rPr lang="en-US" altLang="zh-CN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slow_time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400000000000000" charset="-122"/>
                    <a:ea typeface="思源宋体" panose="02020400000000000000" charset="-122"/>
                    <a:sym typeface="+mn-ea"/>
                  </a:rPr>
                  <a:t>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400000000000000" charset="-122"/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9" name="文本框 100"/>
              <p:cNvSpPr txBox="1"/>
              <p:nvPr/>
            </p:nvSpPr>
            <p:spPr bwMode="auto">
              <a:xfrm>
                <a:off x="2150" y="2710"/>
                <a:ext cx="4836" cy="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400" b="1" dirty="0" err="1">
                    <a:solidFill>
                      <a:srgbClr val="1C4F90"/>
                    </a:solidFill>
                    <a:ea typeface="思源宋体" panose="02020400000000000000" charset="-122"/>
                    <a:sym typeface="+mn-ea"/>
                  </a:rPr>
                  <a:t>slow_time</a:t>
                </a:r>
                <a:r>
                  <a:rPr lang="en-US" altLang="zh-CN" sz="2400" b="1" dirty="0">
                    <a:solidFill>
                      <a:srgbClr val="1C4F90"/>
                    </a:solidFill>
                    <a:ea typeface="思源宋体" panose="02020400000000000000" charset="-122"/>
                    <a:sym typeface="+mn-ea"/>
                  </a:rPr>
                  <a:t> </a:t>
                </a:r>
                <a:r>
                  <a:rPr lang="zh-CN" altLang="en-US" sz="2400" b="1" dirty="0">
                    <a:solidFill>
                      <a:srgbClr val="1C4F90"/>
                    </a:solidFill>
                    <a:ea typeface="思源宋体" panose="02020400000000000000" charset="-122"/>
                    <a:sym typeface="+mn-ea"/>
                  </a:rPr>
                  <a:t>参数比较</a:t>
                </a:r>
                <a:endParaRPr lang="en-US" altLang="zh-CN" sz="24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0" name="文本框 99"/>
              <p:cNvSpPr txBox="1"/>
              <p:nvPr/>
            </p:nvSpPr>
            <p:spPr bwMode="auto">
              <a:xfrm>
                <a:off x="1419" y="7410"/>
                <a:ext cx="5768" cy="1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强化学习中各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reward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思源宋体" panose="02020400000000000000" charset="-122"/>
                    <a:sym typeface="+mn-ea"/>
                  </a:rPr>
                  <a:t>的相对大小影响每一步的决策，因此需要调整。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1" name="文本框 100"/>
              <p:cNvSpPr txBox="1"/>
              <p:nvPr/>
            </p:nvSpPr>
            <p:spPr bwMode="auto">
              <a:xfrm>
                <a:off x="2637" y="6501"/>
                <a:ext cx="4404" cy="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1C4F90"/>
                    </a:solidFill>
                    <a:ea typeface="思源宋体" panose="02020400000000000000" charset="-122"/>
                    <a:sym typeface="+mn-ea"/>
                  </a:rPr>
                  <a:t>Reward </a:t>
                </a:r>
                <a:r>
                  <a:rPr lang="zh-CN" altLang="en-US" sz="2400" b="1" dirty="0">
                    <a:solidFill>
                      <a:srgbClr val="1C4F90"/>
                    </a:solidFill>
                    <a:ea typeface="思源宋体" panose="02020400000000000000" charset="-122"/>
                    <a:sym typeface="+mn-ea"/>
                  </a:rPr>
                  <a:t>数值调整</a:t>
                </a:r>
                <a:endParaRPr lang="en-US" altLang="zh-CN" sz="24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1 </a:t>
              </a:r>
              <a:r>
                <a:rPr lang="zh-CN" altLang="en-US" sz="3600" b="1" dirty="0">
                  <a:solidFill>
                    <a:srgbClr val="1C4F90"/>
                  </a:solidFill>
                  <a:latin typeface="思源宋体" panose="02020400000000000000" charset="-122"/>
                  <a:ea typeface="思源宋体" panose="02020400000000000000" charset="-122"/>
                </a:rPr>
                <a:t>代码修改思路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56322" y="0"/>
            <a:ext cx="6352517" cy="1411605"/>
            <a:chOff x="-399" y="0"/>
            <a:chExt cx="8961" cy="2223"/>
          </a:xfrm>
        </p:grpSpPr>
        <p:grpSp>
          <p:nvGrpSpPr>
            <p:cNvPr id="14" name="组合 13"/>
            <p:cNvGrpSpPr/>
            <p:nvPr/>
          </p:nvGrpSpPr>
          <p:grpSpPr>
            <a:xfrm>
              <a:off x="-399" y="0"/>
              <a:ext cx="2564" cy="2223"/>
              <a:chOff x="-277" y="-12"/>
              <a:chExt cx="1780" cy="1543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77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006" y="605"/>
              <a:ext cx="7556" cy="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1.1 </a:t>
              </a:r>
              <a:r>
                <a:rPr lang="en-US" altLang="zh-CN" sz="3600" b="1" dirty="0" err="1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slow_time</a:t>
              </a:r>
              <a:r>
                <a:rPr lang="en-US" altLang="zh-CN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参数比较</a:t>
              </a:r>
              <a:endParaRPr lang="en-US" altLang="zh-CN" sz="3600" b="1" dirty="0">
                <a:solidFill>
                  <a:srgbClr val="1C4F90"/>
                </a:solidFill>
                <a:ea typeface="思源宋体" panose="02020400000000000000" charset="-122"/>
                <a:sym typeface="+mn-ea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25" name="文本框 99">
            <a:extLst>
              <a:ext uri="{FF2B5EF4-FFF2-40B4-BE49-F238E27FC236}">
                <a16:creationId xmlns:a16="http://schemas.microsoft.com/office/drawing/2014/main" id="{2CA3085D-A046-472E-A70B-259C9F749551}"/>
              </a:ext>
            </a:extLst>
          </p:cNvPr>
          <p:cNvSpPr txBox="1"/>
          <p:nvPr/>
        </p:nvSpPr>
        <p:spPr bwMode="auto">
          <a:xfrm>
            <a:off x="739694" y="1270917"/>
            <a:ext cx="11155106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由于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用于控制样本生成和消耗的比例，对于模型的训练有影响，因此首先测试出 最佳的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。为了达到较好的效果，指导书建议控制消耗和生成的比例在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5:1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以下。为了确定最优的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，我们将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设置为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0.2, 0.3, 0.4, 0.5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，其余部分保持不变，训练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30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小时对比效果。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在开始训练的时候，由于直接使用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=0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的默认设置，样本的生成消耗比过大（达到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50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）出现严重的过拟合，最终造成训练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16h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的模型效果还不如训练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8h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的。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修改了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后样本的生成和消耗比例如下表所示：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219ABEFF-8F7D-4647-8628-EA05F6D6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76905"/>
              </p:ext>
            </p:extLst>
          </p:nvPr>
        </p:nvGraphicFramePr>
        <p:xfrm>
          <a:off x="2032000" y="385426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946176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41570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Slow_time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样本生成消耗比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66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50:1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9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7.5:1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5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2.2:1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6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4.5:1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6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3.6:1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482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6495739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altLang="zh-CN" sz="3600" b="1" dirty="0">
                <a:solidFill>
                  <a:srgbClr val="1C4F90"/>
                </a:solidFill>
                <a:ea typeface="思源宋体" panose="02020400000000000000" charset="-122"/>
                <a:sym typeface="+mn-ea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25" name="文本框 99">
            <a:extLst>
              <a:ext uri="{FF2B5EF4-FFF2-40B4-BE49-F238E27FC236}">
                <a16:creationId xmlns:a16="http://schemas.microsoft.com/office/drawing/2014/main" id="{2CA3085D-A046-472E-A70B-259C9F749551}"/>
              </a:ext>
            </a:extLst>
          </p:cNvPr>
          <p:cNvSpPr txBox="1"/>
          <p:nvPr/>
        </p:nvSpPr>
        <p:spPr bwMode="auto">
          <a:xfrm>
            <a:off x="1054234" y="175237"/>
            <a:ext cx="8323119" cy="752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修改了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后的部分运行时截图如下：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C19D42-9209-466A-AD99-4733E71F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42" y="716662"/>
            <a:ext cx="7473849" cy="2712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067518-1F7E-4C86-99EB-181D03120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130" y="3506182"/>
            <a:ext cx="7156082" cy="3176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2812462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27965" y="0"/>
            <a:ext cx="1907765" cy="1410970"/>
            <a:chOff x="-249" y="-12"/>
            <a:chExt cx="1780" cy="1542"/>
          </a:xfrm>
        </p:grpSpPr>
        <p:sp>
          <p:nvSpPr>
            <p:cNvPr id="15" name="直角三角形 14"/>
            <p:cNvSpPr/>
            <p:nvPr/>
          </p:nvSpPr>
          <p:spPr>
            <a:xfrm flipV="1">
              <a:off x="0" y="-12"/>
              <a:ext cx="1241" cy="1023"/>
            </a:xfrm>
            <a:prstGeom prst="rtTriangle">
              <a:avLst/>
            </a:prstGeom>
            <a:solidFill>
              <a:srgbClr val="1C4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V="1">
              <a:off x="-249" y="148"/>
              <a:ext cx="1780" cy="1383"/>
            </a:xfrm>
            <a:prstGeom prst="rtTriangle">
              <a:avLst/>
            </a:prstGeom>
            <a:noFill/>
            <a:ln>
              <a:solidFill>
                <a:srgbClr val="DCDCD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C4F9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25" name="文本框 99">
            <a:extLst>
              <a:ext uri="{FF2B5EF4-FFF2-40B4-BE49-F238E27FC236}">
                <a16:creationId xmlns:a16="http://schemas.microsoft.com/office/drawing/2014/main" id="{2CA3085D-A046-472E-A70B-259C9F749551}"/>
              </a:ext>
            </a:extLst>
          </p:cNvPr>
          <p:cNvSpPr txBox="1"/>
          <p:nvPr/>
        </p:nvSpPr>
        <p:spPr bwMode="auto">
          <a:xfrm>
            <a:off x="1074403" y="402436"/>
            <a:ext cx="8323119" cy="10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相互对比不同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训练相同时间的模型对战效果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7A4A34-8071-4AF9-BFE4-62957384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12" y="875509"/>
            <a:ext cx="9254565" cy="3361210"/>
          </a:xfrm>
          <a:prstGeom prst="rect">
            <a:avLst/>
          </a:prstGeom>
        </p:spPr>
      </p:pic>
      <p:sp>
        <p:nvSpPr>
          <p:cNvPr id="13" name="文本框 99">
            <a:extLst>
              <a:ext uri="{FF2B5EF4-FFF2-40B4-BE49-F238E27FC236}">
                <a16:creationId xmlns:a16="http://schemas.microsoft.com/office/drawing/2014/main" id="{08718666-7D07-456F-B2AC-891CCA884F34}"/>
              </a:ext>
            </a:extLst>
          </p:cNvPr>
          <p:cNvSpPr txBox="1"/>
          <p:nvPr/>
        </p:nvSpPr>
        <p:spPr bwMode="auto">
          <a:xfrm>
            <a:off x="7279682" y="4873973"/>
            <a:ext cx="4356703" cy="209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经过比较，最终</a:t>
            </a:r>
            <a:r>
              <a:rPr lang="en-US" altLang="zh-CN" sz="1600" b="1" dirty="0" err="1">
                <a:solidFill>
                  <a:srgbClr val="FF0000"/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设置为</a:t>
            </a:r>
            <a:r>
              <a:rPr lang="en-US" altLang="zh-CN" sz="1600" b="1" dirty="0">
                <a:solidFill>
                  <a:srgbClr val="FF0000"/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0.5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时，训练相同时长的效果要好于其他的参数组合。因此后续的实验我们都将在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slow_time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设置为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0.5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的基础上进行。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6FE303-C2C2-446D-970A-76D466BA5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7"/>
          <a:stretch/>
        </p:blipFill>
        <p:spPr>
          <a:xfrm>
            <a:off x="2785" y="2880894"/>
            <a:ext cx="7246642" cy="3412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003321"/>
      </p:ext>
    </p:extLst>
  </p:cSld>
  <p:clrMapOvr>
    <a:masterClrMapping/>
  </p:clrMapOvr>
  <p:transition advTm="2000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632396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1.2 </a:t>
              </a:r>
              <a:r>
                <a:rPr lang="en-US" altLang="zh-CN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Reward </a:t>
              </a:r>
              <a:r>
                <a:rPr lang="zh-CN" altLang="en-US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数值调整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8" name="文本框 99">
            <a:extLst>
              <a:ext uri="{FF2B5EF4-FFF2-40B4-BE49-F238E27FC236}">
                <a16:creationId xmlns:a16="http://schemas.microsoft.com/office/drawing/2014/main" id="{897AB668-6D87-474D-9C36-93516CD42C50}"/>
              </a:ext>
            </a:extLst>
          </p:cNvPr>
          <p:cNvSpPr txBox="1"/>
          <p:nvPr/>
        </p:nvSpPr>
        <p:spPr bwMode="auto">
          <a:xfrm>
            <a:off x="1134917" y="1270917"/>
            <a:ext cx="9789757" cy="606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观察和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baseline0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以及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wkk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模型的对战情况，我们总结发现了一些问题：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我方专注于击杀敌方，忽略了经济发育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回血总是回城，有时捡了血包还要继续回城，或者是十分怕死，掉血就跑，忽略了发展时机。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打塔时不会躲在小兵身后，经常肉身扛塔。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出现这些问题的原因在于初始的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reward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设置有问题，因此查阅资料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[1]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400000000000000" charset="-122"/>
                <a:ea typeface="思源宋体" panose="02020400000000000000" charset="-122"/>
                <a:sym typeface="+mn-ea"/>
              </a:rPr>
              <a:t>修改权重如下：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" panose="02020400000000000000" charset="-122"/>
              <a:ea typeface="思源宋体" panose="02020400000000000000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B1A12-6CBF-47C0-8D27-33BE99908C26}"/>
              </a:ext>
            </a:extLst>
          </p:cNvPr>
          <p:cNvSpPr txBox="1"/>
          <p:nvPr/>
        </p:nvSpPr>
        <p:spPr>
          <a:xfrm>
            <a:off x="1134917" y="6183340"/>
            <a:ext cx="10152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 Ye D, Liu Z, Sun M, et al. Mastering complex control in </a:t>
            </a:r>
            <a:r>
              <a:rPr lang="en-US" altLang="zh-CN" sz="1400" dirty="0" err="1"/>
              <a:t>moba</a:t>
            </a:r>
            <a:r>
              <a:rPr lang="en-US" altLang="zh-CN" sz="1400" dirty="0"/>
              <a:t> games with deep reinforcement learning[C]//Proceedings of the AAAI Conference on Artificial Intelligence. 2020, 34(04): 6672-6679.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640AD-8034-4FCB-8AD9-00E1301E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062" y="3165558"/>
            <a:ext cx="5707875" cy="3017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707943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27965" y="0"/>
            <a:ext cx="6323965" cy="1410970"/>
            <a:chOff x="-359" y="0"/>
            <a:chExt cx="8971" cy="2222"/>
          </a:xfrm>
        </p:grpSpPr>
        <p:grpSp>
          <p:nvGrpSpPr>
            <p:cNvPr id="14" name="组合 13"/>
            <p:cNvGrpSpPr/>
            <p:nvPr/>
          </p:nvGrpSpPr>
          <p:grpSpPr>
            <a:xfrm>
              <a:off x="-359" y="0"/>
              <a:ext cx="2564" cy="2222"/>
              <a:chOff x="-249" y="-12"/>
              <a:chExt cx="1780" cy="1542"/>
            </a:xfrm>
          </p:grpSpPr>
          <p:sp>
            <p:nvSpPr>
              <p:cNvPr id="15" name="直角三角形 14"/>
              <p:cNvSpPr/>
              <p:nvPr/>
            </p:nvSpPr>
            <p:spPr>
              <a:xfrm flipV="1">
                <a:off x="0" y="-12"/>
                <a:ext cx="1241" cy="1023"/>
              </a:xfrm>
              <a:prstGeom prst="rtTriangle">
                <a:avLst/>
              </a:prstGeom>
              <a:solidFill>
                <a:srgbClr val="1C4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V="1">
                <a:off x="-249" y="148"/>
                <a:ext cx="1780" cy="1383"/>
              </a:xfrm>
              <a:prstGeom prst="rtTriangle">
                <a:avLst/>
              </a:prstGeom>
              <a:noFill/>
              <a:ln>
                <a:solidFill>
                  <a:srgbClr val="DCDCD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1C4F9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79" y="458"/>
              <a:ext cx="703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rgbClr val="1C4F90"/>
                  </a:solidFill>
                  <a:uFillTx/>
                  <a:latin typeface="思源宋体" panose="02020400000000000000" charset="-122"/>
                  <a:ea typeface="思源宋体" panose="02020400000000000000" charset="-122"/>
                  <a:sym typeface="+mn-ea"/>
                </a:rPr>
                <a:t>1.2 </a:t>
              </a:r>
              <a:r>
                <a:rPr lang="en-US" altLang="zh-CN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Reward </a:t>
              </a:r>
              <a:r>
                <a:rPr lang="zh-CN" altLang="en-US" sz="3600" b="1" dirty="0">
                  <a:solidFill>
                    <a:srgbClr val="1C4F90"/>
                  </a:solidFill>
                  <a:ea typeface="思源宋体" panose="02020400000000000000" charset="-122"/>
                  <a:sym typeface="+mn-ea"/>
                </a:rPr>
                <a:t>数值调整</a:t>
              </a:r>
              <a:endParaRPr lang="zh-CN" altLang="en-US" sz="3600" b="1" dirty="0">
                <a:solidFill>
                  <a:srgbClr val="1C4F9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11" y="249228"/>
            <a:ext cx="607188" cy="604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024506-A72A-4EB4-9422-528046C318FC}"/>
              </a:ext>
            </a:extLst>
          </p:cNvPr>
          <p:cNvSpPr txBox="1"/>
          <p:nvPr/>
        </p:nvSpPr>
        <p:spPr>
          <a:xfrm>
            <a:off x="278297" y="936072"/>
            <a:ext cx="11807686" cy="6478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1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、后来发现腾讯论文中的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reward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，其实效果一般：在后续实验中，我们修改了网络模型，并使用腾讯论文中的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reward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，训练将近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160h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，才可以和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baseline0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五五开。因此，这个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reward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还是可以改进的，我们将在修改网络模型部分再进行详细讲解。</a:t>
            </a:r>
            <a:endParaRPr lang="en-US" altLang="zh-CN" sz="28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、我们小组认为最佳的方案应该是根据战争的不同阶段使用不同的</a:t>
            </a:r>
            <a:r>
              <a:rPr lang="en-US" altLang="zh-CN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reward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设置，比如开局应该清理兵线发育，后期应该全力推塔，但由于后端代码无法修改，且手册中并未说明表示游戏时期的特征位于</a:t>
            </a:r>
            <a:r>
              <a:rPr lang="en-US" altLang="zh-CN" sz="2800" b="1" dirty="0" err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global_feature_list</a:t>
            </a:r>
            <a:r>
              <a:rPr lang="zh-CN" altLang="en-US" sz="28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+mn-ea"/>
              </a:rPr>
              <a:t>的第几维，无法提取特征，所以很遗憾未能实现该方案。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602912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2435</Words>
  <Application>Microsoft Office PowerPoint</Application>
  <PresentationFormat>宽屏</PresentationFormat>
  <Paragraphs>209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思源宋体</vt:lpstr>
      <vt:lpstr>宋体</vt:lpstr>
      <vt:lpstr>字魂95号-手刻宋</vt:lpstr>
      <vt:lpstr>Arial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出云</dc:creator>
  <cp:lastModifiedBy>叶 毓祺</cp:lastModifiedBy>
  <cp:revision>37</cp:revision>
  <dcterms:created xsi:type="dcterms:W3CDTF">2022-12-23T02:52:15Z</dcterms:created>
  <dcterms:modified xsi:type="dcterms:W3CDTF">2022-12-27T14:26:05Z</dcterms:modified>
</cp:coreProperties>
</file>